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7" r:id="rId10"/>
    <p:sldId id="268" r:id="rId11"/>
    <p:sldId id="270" r:id="rId12"/>
    <p:sldId id="273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7A3645"/>
    <a:srgbClr val="008000"/>
    <a:srgbClr val="301AB6"/>
    <a:srgbClr val="6C3DEF"/>
    <a:srgbClr val="1E859A"/>
    <a:srgbClr val="324A35"/>
    <a:srgbClr val="DF114C"/>
    <a:srgbClr val="2D0975"/>
    <a:srgbClr val="5E282D"/>
    <a:srgbClr val="C092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7068" autoAdjust="0"/>
    <p:restoredTop sz="94709" autoAdjust="0"/>
  </p:normalViewPr>
  <p:slideViewPr>
    <p:cSldViewPr>
      <p:cViewPr>
        <p:scale>
          <a:sx n="62" d="100"/>
          <a:sy n="62" d="100"/>
        </p:scale>
        <p:origin x="-294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68DE1-A194-4725-A131-389FF03E3EC9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06D90-D98F-4B90-A421-97DABD6DE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D4B9-D1F4-4398-A60D-4DD4D00A1C36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5E776FA-ECDE-4AF2-927A-45CA4BB73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D4B9-D1F4-4398-A60D-4DD4D00A1C36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76FA-ECDE-4AF2-927A-45CA4BB73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D4B9-D1F4-4398-A60D-4DD4D00A1C36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76FA-ECDE-4AF2-927A-45CA4BB73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D4B9-D1F4-4398-A60D-4DD4D00A1C36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5E776FA-ECDE-4AF2-927A-45CA4BB73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D4B9-D1F4-4398-A60D-4DD4D00A1C36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76FA-ECDE-4AF2-927A-45CA4BB73B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D4B9-D1F4-4398-A60D-4DD4D00A1C36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76FA-ECDE-4AF2-927A-45CA4BB73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D4B9-D1F4-4398-A60D-4DD4D00A1C36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5E776FA-ECDE-4AF2-927A-45CA4BB73B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D4B9-D1F4-4398-A60D-4DD4D00A1C36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76FA-ECDE-4AF2-927A-45CA4BB73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D4B9-D1F4-4398-A60D-4DD4D00A1C36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76FA-ECDE-4AF2-927A-45CA4BB73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D4B9-D1F4-4398-A60D-4DD4D00A1C36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76FA-ECDE-4AF2-927A-45CA4BB73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D4B9-D1F4-4398-A60D-4DD4D00A1C36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76FA-ECDE-4AF2-927A-45CA4BB73B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CC0D4B9-D1F4-4398-A60D-4DD4D00A1C36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5E776FA-ECDE-4AF2-927A-45CA4BB73B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1000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music\&#1048;&#1075;&#1086;&#1088;&#1100;%20&#1050;&#1088;&#1091;&#1090;&#1086;&#1081;%20-%20'...&#1073;&#1077;&#1079;%20&#1089;&#1083;&#1086;&#1074;...'\01-Tchast%201\03-Nezhnost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428605"/>
            <a:ext cx="8553480" cy="2428891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Формирование навыков ориентировки в пространстве у дошкольников в повседневной жизни.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357826"/>
            <a:ext cx="4267200" cy="1285884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воспитатель МАДОУ детского сада №10 «Орлёнок»  г.Старая Русса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Иванова Вера Владимировна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785927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03-Nezhnos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428728" y="335756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786842" cy="12954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6C3DEF"/>
                </a:solidFill>
              </a:rPr>
              <a:t>Аппликация и пространственное ориентирование</a:t>
            </a:r>
            <a:endParaRPr lang="ru-RU" sz="2800" dirty="0">
              <a:solidFill>
                <a:srgbClr val="6C3DEF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000240"/>
            <a:ext cx="2643174" cy="352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500306"/>
            <a:ext cx="3786214" cy="283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14290"/>
            <a:ext cx="2375296" cy="316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285860"/>
            <a:ext cx="61436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DF114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DF114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чим составлять композиции с использованием пространственных предлогов В, НА, ПОД, НАД и ориентировки на плоскости ВЕРХ,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DF114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НИЗ.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DF114C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5500702"/>
            <a:ext cx="8929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DF114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Употребляем предлоги для обозначения месторасположения объекта на листе.</a:t>
            </a:r>
            <a:endParaRPr lang="ru-RU" dirty="0" smtClean="0">
              <a:solidFill>
                <a:srgbClr val="DF114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DF114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Развиваем мелкую и общую моторики.</a:t>
            </a:r>
            <a:endParaRPr lang="ru-RU" dirty="0" smtClean="0">
              <a:solidFill>
                <a:srgbClr val="DF114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DF114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Формируем умения ориентироваться на листе.</a:t>
            </a:r>
            <a:endParaRPr lang="ru-RU" dirty="0" smtClean="0">
              <a:solidFill>
                <a:srgbClr val="DF114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DF114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Развиваем зрительное восприятие.</a:t>
            </a:r>
            <a:endParaRPr lang="ru-RU" dirty="0" smtClean="0">
              <a:solidFill>
                <a:srgbClr val="DF114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42873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Развитие пространственных представлений детей через конструктор «Т-ИКО»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92869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создание</a:t>
            </a:r>
            <a:r>
              <a:rPr lang="ru-RU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условий для интеллектуального развития ребенка через формирование пространственного мышления.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1857364"/>
            <a:ext cx="50720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достижения данной цели решаются следующие задачи: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навыков конструирования по образцу, по схеме и по собственному замыслу;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овладение навыками пространственного ориентирования;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вовлечение детей в активную творческую деятельностью;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воображения, умения фантазировать.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549676"/>
            <a:ext cx="857256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6C3DEF"/>
                </a:solidFill>
              </a:rPr>
              <a:t>Ожидаемый результат:  </a:t>
            </a:r>
            <a:endParaRPr lang="ru-RU" sz="1600" dirty="0" smtClean="0">
              <a:solidFill>
                <a:srgbClr val="6C3DEF"/>
              </a:solidFill>
            </a:endParaRPr>
          </a:p>
          <a:p>
            <a:pPr>
              <a:buNone/>
            </a:pPr>
            <a:r>
              <a:rPr lang="ru-RU" sz="1600" i="1" dirty="0" smtClean="0">
                <a:solidFill>
                  <a:srgbClr val="6C3DEF"/>
                </a:solidFill>
              </a:rPr>
              <a:t>По окончании </a:t>
            </a:r>
            <a:r>
              <a:rPr lang="ru-RU" i="1" dirty="0" smtClean="0">
                <a:solidFill>
                  <a:srgbClr val="6C3DEF"/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1600" i="1" dirty="0" smtClean="0">
                <a:solidFill>
                  <a:srgbClr val="6C3DEF"/>
                </a:solidFill>
              </a:rPr>
              <a:t> должны знать и уметь:</a:t>
            </a:r>
            <a:endParaRPr lang="ru-RU" sz="1600" dirty="0" smtClean="0">
              <a:solidFill>
                <a:srgbClr val="6C3DEF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6C3DEF"/>
                </a:solidFill>
              </a:rPr>
              <a:t>иметь представление о различных видах многоугольников;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6C3DEF"/>
                </a:solidFill>
              </a:rPr>
              <a:t>ориентироваться в понятиях «вверх», «вниз», «вправо», «влево», а также –над, -под, -в, -на, -за, -перед;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6C3DEF"/>
                </a:solidFill>
              </a:rPr>
              <a:t>составлять плоскостные фигуры из </a:t>
            </a:r>
            <a:r>
              <a:rPr lang="ru-RU" sz="1600" dirty="0" err="1" smtClean="0">
                <a:solidFill>
                  <a:srgbClr val="6C3DEF"/>
                </a:solidFill>
              </a:rPr>
              <a:t>Т-ИКО-деталей</a:t>
            </a:r>
            <a:r>
              <a:rPr lang="ru-RU" sz="1600" dirty="0" smtClean="0">
                <a:solidFill>
                  <a:srgbClr val="6C3DEF"/>
                </a:solidFill>
              </a:rPr>
              <a:t>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6C3DEF"/>
                </a:solidFill>
              </a:rPr>
              <a:t>конструировать тематические игровые фигуры по образцу и по собственному замыслу;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6C3DEF"/>
                </a:solidFill>
              </a:rPr>
              <a:t>иметь представление о правилах составления узоров и орнаментов.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00240"/>
            <a:ext cx="3357554" cy="251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6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0"/>
            <a:ext cx="6062674" cy="1071546"/>
          </a:xfrm>
        </p:spPr>
        <p:txBody>
          <a:bodyPr>
            <a:normAutofit/>
          </a:bodyPr>
          <a:lstStyle/>
          <a:p>
            <a:pPr algn="r"/>
            <a:r>
              <a:rPr lang="ru-RU" b="1" i="1" dirty="0" smtClean="0">
                <a:solidFill>
                  <a:srgbClr val="008000"/>
                </a:solidFill>
              </a:rPr>
              <a:t>Рисуем на «</a:t>
            </a:r>
            <a:r>
              <a:rPr lang="ru-RU" b="1" i="1" dirty="0" smtClean="0">
                <a:solidFill>
                  <a:srgbClr val="008000"/>
                </a:solidFill>
              </a:rPr>
              <a:t>Каллиграфии</a:t>
            </a:r>
            <a:r>
              <a:rPr lang="ru-RU" b="1" i="1" dirty="0" smtClean="0">
                <a:solidFill>
                  <a:srgbClr val="008000"/>
                </a:solidFill>
              </a:rPr>
              <a:t>»</a:t>
            </a:r>
            <a:endParaRPr lang="ru-RU" b="1" i="1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786190"/>
            <a:ext cx="5214974" cy="2857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7A3645"/>
                </a:solidFill>
              </a:rPr>
              <a:t>Взаимодействие с другими социальными институтами также способствует закреплению умения ориентироваться в пространстве на листе бумаги. На занятиях кружка </a:t>
            </a:r>
            <a:r>
              <a:rPr lang="ru-RU" sz="2000" smtClean="0">
                <a:solidFill>
                  <a:srgbClr val="7A3645"/>
                </a:solidFill>
              </a:rPr>
              <a:t>«</a:t>
            </a:r>
            <a:r>
              <a:rPr lang="ru-RU" sz="2000" smtClean="0">
                <a:solidFill>
                  <a:srgbClr val="7A3645"/>
                </a:solidFill>
              </a:rPr>
              <a:t>Каллиграфии</a:t>
            </a:r>
            <a:r>
              <a:rPr lang="ru-RU" sz="2000" dirty="0" smtClean="0">
                <a:solidFill>
                  <a:srgbClr val="7A3645"/>
                </a:solidFill>
              </a:rPr>
              <a:t>» дети, используя гусиные перья, стеки, рисуют древнерусские орнаменты. При этом им необходимо знать где ВЕРХ, НИЗ, ПРАВО, ЛЕВО, ПОД, НАД,ЗА и т.д.</a:t>
            </a:r>
            <a:endParaRPr lang="ru-RU" sz="2000" dirty="0">
              <a:solidFill>
                <a:srgbClr val="7A3645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142984"/>
            <a:ext cx="3500430" cy="262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2643206" cy="352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000504"/>
            <a:ext cx="3500462" cy="262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6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928694"/>
          </a:xfrm>
        </p:spPr>
        <p:txBody>
          <a:bodyPr/>
          <a:lstStyle/>
          <a:p>
            <a:r>
              <a:rPr lang="ru-RU" dirty="0" smtClean="0">
                <a:solidFill>
                  <a:srgbClr val="6C3DEF"/>
                </a:solidFill>
              </a:rPr>
              <a:t>Играя повторяем</a:t>
            </a:r>
            <a:endParaRPr lang="ru-RU" dirty="0">
              <a:solidFill>
                <a:srgbClr val="6C3DE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7"/>
            <a:ext cx="9144000" cy="18573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i="1" dirty="0" smtClean="0">
                <a:solidFill>
                  <a:srgbClr val="C00000"/>
                </a:solidFill>
              </a:rPr>
              <a:t>Д/и «Нарисуй по точкам».</a:t>
            </a:r>
            <a:endParaRPr lang="ru-RU" sz="16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1600" b="1" i="1" dirty="0" smtClean="0">
                <a:solidFill>
                  <a:srgbClr val="C00000"/>
                </a:solidFill>
              </a:rPr>
              <a:t>Цель:</a:t>
            </a:r>
            <a:r>
              <a:rPr lang="ru-RU" sz="1600" b="1" dirty="0" smtClean="0">
                <a:solidFill>
                  <a:srgbClr val="C00000"/>
                </a:solidFill>
              </a:rPr>
              <a:t> </a:t>
            </a:r>
            <a:r>
              <a:rPr lang="ru-RU" sz="1600" dirty="0" smtClean="0">
                <a:solidFill>
                  <a:srgbClr val="C00000"/>
                </a:solidFill>
              </a:rPr>
              <a:t> Закрепление правильного понимания и употребления в речи предлогов  В, НА, ПОД, МЕЖДУ.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C00000"/>
                </a:solidFill>
              </a:rPr>
              <a:t>Описание:</a:t>
            </a:r>
            <a:r>
              <a:rPr lang="ru-RU" sz="1600" dirty="0" smtClean="0">
                <a:solidFill>
                  <a:srgbClr val="C00000"/>
                </a:solidFill>
              </a:rPr>
              <a:t> Дети должны по точкам нарисовать  цветочки, раскрасить их. Далее дети дорисовывают: над вторым цветком идёт дождь, между 4 и 5 летает бабочка, на первый – сел жук, в третий залетела пчела.</a:t>
            </a:r>
          </a:p>
          <a:p>
            <a:endParaRPr lang="ru-RU" sz="1600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000496" y="2928934"/>
            <a:ext cx="514350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24A3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Д/и «Рисуем по клеточкам».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24A35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24A3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4A3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Развитие навыка ориентировки в пространстве, на листе бумаги.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24A35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24A3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Описание: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4A3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На листе бумаги педагог предварительно рисует любой вид транспорта (по клеточкам). Затем  говорит детям направление маршрута (например: одна клеточка вперед, одна – назад, три клетки вправо и т.д.). Если ребёнок соблюдает направление маршрута, ориентируется на плоскости, то в результате у него должен получиться задуманный рисунок.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24A3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5357826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Д/и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Художники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Закрепление ориентации на плоскости.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Описание: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 рисуют весну. По инструкции педагога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они размещают в середине листа дом, в правом верхнем углу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облако, в левом нижнем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елку, в левом верхнем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солнышко, в правом нижнем углу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подснежник, между солнцем и облаком летят птицы.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714620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7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3553" grpId="0"/>
      <p:bldP spid="235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786059"/>
            <a:ext cx="8348690" cy="16430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6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00108"/>
            <a:ext cx="8634442" cy="4572032"/>
          </a:xfrm>
        </p:spPr>
        <p:txBody>
          <a:bodyPr>
            <a:normAutofit/>
          </a:bodyPr>
          <a:lstStyle/>
          <a:p>
            <a:pPr algn="r"/>
            <a:r>
              <a:rPr lang="ru-RU" sz="31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«Нет ни одного вида деятельности детей в процессе обучения, в котором пространственная ориентировка </a:t>
            </a:r>
            <a:br>
              <a:rPr lang="ru-RU" sz="31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являлась бы важным условием усвоения знаний, навыков, умений, развития мышления детей»</a:t>
            </a:r>
            <a:r>
              <a:rPr lang="ru-RU" sz="3100" b="1" i="1" baseline="30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1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проф. Б. Г. Ананьев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84817" y="6034406"/>
            <a:ext cx="45719" cy="10923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advClick="0"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214290"/>
            <a:ext cx="2143140" cy="785818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2D0975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3071810"/>
            <a:ext cx="2680092" cy="357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89"/>
            <a:ext cx="3143272" cy="419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4643446"/>
            <a:ext cx="58579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 smtClean="0"/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сформировать умения и навыки пространственного ориентирования, развить мобильность.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286116" y="1000108"/>
            <a:ext cx="585788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выявление основных направлений и содержания работы по формированию пространственных представлений у детей старшего дошкольного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19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3338506" cy="785818"/>
          </a:xfrm>
        </p:spPr>
        <p:txBody>
          <a:bodyPr/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339447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786182" y="1500173"/>
            <a:ext cx="5357818" cy="487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Blip>
                <a:blip r:embed="rId3"/>
              </a:buBlip>
            </a:pPr>
            <a:r>
              <a:rPr lang="ru-RU" sz="2400" b="1" dirty="0" smtClean="0">
                <a:solidFill>
                  <a:srgbClr val="008000"/>
                </a:solidFill>
              </a:rPr>
              <a:t> </a:t>
            </a: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формирование пространственных представлений в различных видах деятельности. </a:t>
            </a:r>
          </a:p>
          <a:p>
            <a:pPr>
              <a:buBlip>
                <a:blip r:embed="rId3"/>
              </a:buBlip>
            </a:pPr>
            <a:endParaRPr lang="ru-RU" sz="24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использование жизненных ситуаций для развития ориентировки в пространстве. </a:t>
            </a:r>
          </a:p>
          <a:p>
            <a:pPr>
              <a:buBlip>
                <a:blip r:embed="rId3"/>
              </a:buBlip>
            </a:pPr>
            <a:endParaRPr lang="ru-RU" sz="24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упражнять в нахождении предмета по условным координатам, создавать план, следовать в соответствии с планом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1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214290"/>
            <a:ext cx="4286280" cy="71438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301AB6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dirty="0" smtClean="0">
                <a:solidFill>
                  <a:srgbClr val="301AB6"/>
                </a:solidFill>
              </a:rPr>
              <a:t>:</a:t>
            </a:r>
            <a:endParaRPr lang="ru-RU" dirty="0">
              <a:solidFill>
                <a:srgbClr val="301AB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3643314"/>
            <a:ext cx="6357982" cy="321468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b="1" dirty="0" smtClean="0">
                <a:solidFill>
                  <a:srgbClr val="2D0975"/>
                </a:solidFill>
                <a:latin typeface="Times New Roman" pitchFamily="18" charset="0"/>
                <a:cs typeface="Times New Roman" pitchFamily="18" charset="0"/>
              </a:rPr>
              <a:t>        Таким образом, актуальным представляется развитие у дошкольников адекватных способов восприятия пространства, полноценных пространственных представлений и прочных навыков ориентировки в пространстве; эта задача выступает как необходимый элемент подготовки ребенка к школе, являющейся, в свою очередь, одной из важнейших задач дошкольного воспитания</a:t>
            </a:r>
            <a:r>
              <a:rPr lang="ru-RU" sz="3100" b="1" dirty="0" smtClean="0">
                <a:solidFill>
                  <a:srgbClr val="2D0975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100" dirty="0">
              <a:solidFill>
                <a:srgbClr val="2D097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257176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857488" y="1000108"/>
            <a:ext cx="60722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Ориентировка в пространстве имеет универсальное значение для всех сторон деятельности человека, охватывая различные стороны его взаимодействия с действительностью, и представляет собой важнейшее свойство человеческой психики. Гармоничное развитие ребенка невозможно без развития у него способности к ориентировке в пространстве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928934"/>
            <a:ext cx="2786063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2D0975"/>
                </a:solidFill>
              </a:rPr>
              <a:t>Обучение ориентировке в пространстве в старших группах включает следующие этапы:</a:t>
            </a:r>
            <a:endParaRPr lang="ru-RU" sz="2800" dirty="0">
              <a:solidFill>
                <a:srgbClr val="2D0975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5553084" cy="542928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8000"/>
                </a:solidFill>
              </a:rPr>
              <a:t>формирование представлений о собственном теле, ориентировка на собственном теле.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8000"/>
                </a:solidFill>
              </a:rPr>
              <a:t>совершенствование представлений об условном (схематичном) изображении предметов.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8000"/>
                </a:solidFill>
              </a:rPr>
              <a:t>развитие ориентировки в микро- и </a:t>
            </a:r>
            <a:r>
              <a:rPr lang="ru-RU" dirty="0" err="1" smtClean="0">
                <a:solidFill>
                  <a:srgbClr val="008000"/>
                </a:solidFill>
              </a:rPr>
              <a:t>макропространстве</a:t>
            </a:r>
            <a:r>
              <a:rPr lang="ru-RU" dirty="0" smtClean="0">
                <a:solidFill>
                  <a:srgbClr val="008000"/>
                </a:solidFill>
              </a:rPr>
              <a:t> «от себя», выделяя различные ориентиры (световые, цветовые, звуковые, тактильные), двигательные ощущения.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8000"/>
                </a:solidFill>
              </a:rPr>
              <a:t>формирование у детей умений создавать простейшие модели пространственных отношений между игрушками, предметами и их заместителями (моделирование).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8000"/>
                </a:solidFill>
              </a:rPr>
              <a:t>обучение ориентировке в пространстве по плану, формирование умения соотносить расположение в пространстве реальных предметов со схемой.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8000"/>
                </a:solidFill>
              </a:rPr>
              <a:t>развитие умения самостоятельно составлять схемы окружающего пространства.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143116"/>
            <a:ext cx="2946800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6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29684" cy="105251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C000"/>
                </a:solidFill>
              </a:rPr>
              <a:t>Рисуем и учимся</a:t>
            </a:r>
            <a:br>
              <a:rPr lang="ru-RU" sz="4000" dirty="0" smtClean="0">
                <a:solidFill>
                  <a:srgbClr val="FFC000"/>
                </a:solidFill>
              </a:rPr>
            </a:br>
            <a:endParaRPr lang="ru-RU" sz="40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1554162"/>
            <a:ext cx="5419732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100" dirty="0" smtClean="0">
                <a:solidFill>
                  <a:schemeClr val="tx1"/>
                </a:solidFill>
              </a:rPr>
              <a:t>      </a:t>
            </a:r>
            <a:r>
              <a:rPr lang="ru-RU" sz="3100" dirty="0" smtClean="0">
                <a:solidFill>
                  <a:schemeClr val="accent4">
                    <a:lumMod val="50000"/>
                  </a:schemeClr>
                </a:solidFill>
              </a:rPr>
              <a:t>Предложите ребёнку выполнить такие задания: «Нарисуй на правой ручке браслет. Раскрась ноготок указательного пальца на левой руке. Нарисуй на среднем пальце правой руки колечко». А теперь обведите на листе несколько правых и левых ладошек в разных положениях (чтобы пальчики смотрели и вверх, и вниз, и в стороны). Сможет ли ребёнок дорисовать на всех левых руках часы, а на всех правых – браслеты?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3286148" cy="528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214282" y="428604"/>
            <a:ext cx="9051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71942"/>
            <a:ext cx="8929718" cy="250033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Заданиями по ориентированию в пространстве можно сопровождать и обычное рисование: «Нарисуй, пожалуйста, домик. А теперь слева от него – собачку, а справа – кошечку». Или: «Давай нарисуем елочку, а справа от нее березку. А что мы нарисуем слева: пенек или зайку?» А сможет ли малыш нарисовать птичку, летящую справа налево? А слева направо?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14290"/>
            <a:ext cx="2839643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144462"/>
            <a:ext cx="2855901" cy="380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857232"/>
            <a:ext cx="2950623" cy="221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4624390" cy="12954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DF114C"/>
                </a:solidFill>
              </a:rPr>
              <a:t>Пространственная ориентировка на лепке</a:t>
            </a:r>
            <a:endParaRPr lang="ru-RU" sz="2800" dirty="0">
              <a:solidFill>
                <a:srgbClr val="DF114C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339447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14290"/>
            <a:ext cx="3857652" cy="289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714744" y="3357562"/>
            <a:ext cx="521497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301AB6"/>
                </a:solidFill>
              </a:rPr>
              <a:t>Лепка, как деятельность, , подводит детей к умению ориентироваться в пространстве, к усвоению целого ряда математических представлений. При лепке дети непосредственно сопоставляют части между собой и со всей фигурой в целом, определяют размеры (длину, толщину). Во время всего процесса дети проговаривали каждое слово, каждое действие, каждый полученный результат.</a:t>
            </a:r>
            <a:endParaRPr lang="ru-RU" sz="2000" dirty="0">
              <a:solidFill>
                <a:srgbClr val="301AB6"/>
              </a:solidFill>
            </a:endParaRPr>
          </a:p>
        </p:txBody>
      </p:sp>
    </p:spTree>
  </p:cSld>
  <p:clrMapOvr>
    <a:masterClrMapping/>
  </p:clrMapOvr>
  <p:transition advClick="0" advTm="3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1127</TotalTime>
  <Words>709</Words>
  <Application>Microsoft Office PowerPoint</Application>
  <PresentationFormat>Экран (4:3)</PresentationFormat>
  <Paragraphs>67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Формирование навыков ориентировки в пространстве у дошкольников в повседневной жизни.</vt:lpstr>
      <vt:lpstr> «Нет ни одного вида деятельности детей в процессе обучения, в котором пространственная ориентировка  не являлась бы важным условием усвоения знаний, навыков, умений, развития мышления детей»                                                проф. Б. Г. Ананьев </vt:lpstr>
      <vt:lpstr>Цель:</vt:lpstr>
      <vt:lpstr>Задачи:</vt:lpstr>
      <vt:lpstr>Актуальность:</vt:lpstr>
      <vt:lpstr>Обучение ориентировке в пространстве в старших группах включает следующие этапы:</vt:lpstr>
      <vt:lpstr>Рисуем и учимся </vt:lpstr>
      <vt:lpstr>Слайд 8</vt:lpstr>
      <vt:lpstr>Пространственная ориентировка на лепке</vt:lpstr>
      <vt:lpstr>Аппликация и пространственное ориентирование</vt:lpstr>
      <vt:lpstr>Развитие пространственных представлений детей через конструктор «Т-ИКО» </vt:lpstr>
      <vt:lpstr>Рисуем на «Каллиграфии»</vt:lpstr>
      <vt:lpstr>Играя повторяем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навыков ориентировки в пространстве у дошкольников в повседневной жизни.</dc:title>
  <dc:creator>home</dc:creator>
  <cp:lastModifiedBy>home</cp:lastModifiedBy>
  <cp:revision>119</cp:revision>
  <dcterms:created xsi:type="dcterms:W3CDTF">2013-01-02T07:55:23Z</dcterms:created>
  <dcterms:modified xsi:type="dcterms:W3CDTF">2013-01-28T13:15:49Z</dcterms:modified>
</cp:coreProperties>
</file>